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2"/>
  </p:notesMasterIdLst>
  <p:sldIdLst>
    <p:sldId id="256" r:id="rId2"/>
    <p:sldId id="257" r:id="rId3"/>
    <p:sldId id="261" r:id="rId4"/>
    <p:sldId id="262" r:id="rId5"/>
    <p:sldId id="263" r:id="rId6"/>
    <p:sldId id="269" r:id="rId7"/>
    <p:sldId id="264" r:id="rId8"/>
    <p:sldId id="265" r:id="rId9"/>
    <p:sldId id="272" r:id="rId10"/>
    <p:sldId id="266" r:id="rId11"/>
    <p:sldId id="268" r:id="rId12"/>
    <p:sldId id="271" r:id="rId13"/>
    <p:sldId id="273" r:id="rId14"/>
    <p:sldId id="270" r:id="rId15"/>
    <p:sldId id="274" r:id="rId16"/>
    <p:sldId id="275" r:id="rId17"/>
    <p:sldId id="277" r:id="rId18"/>
    <p:sldId id="278" r:id="rId19"/>
    <p:sldId id="279" r:id="rId20"/>
    <p:sldId id="280" r:id="rId21"/>
    <p:sldId id="281" r:id="rId22"/>
    <p:sldId id="282" r:id="rId23"/>
    <p:sldId id="286" r:id="rId24"/>
    <p:sldId id="283" r:id="rId25"/>
    <p:sldId id="284" r:id="rId26"/>
    <p:sldId id="285" r:id="rId27"/>
    <p:sldId id="287" r:id="rId28"/>
    <p:sldId id="290" r:id="rId29"/>
    <p:sldId id="288" r:id="rId30"/>
    <p:sldId id="289" r:id="rId31"/>
  </p:sldIdLst>
  <p:sldSz cx="9144000" cy="5143500" type="screen16x9"/>
  <p:notesSz cx="6858000" cy="9144000"/>
  <p:embeddedFontLst>
    <p:embeddedFont>
      <p:font typeface="Microsoft JhengHei UI" panose="020B0604030504040204" pitchFamily="34" charset="-120"/>
      <p:regular r:id="rId33"/>
      <p:bold r:id="rId34"/>
    </p:embeddedFont>
    <p:embeddedFont>
      <p:font typeface="Lato" panose="020F0502020204030203" pitchFamily="34" charset="0"/>
      <p:regular r:id="rId35"/>
      <p:bold r:id="rId36"/>
      <p:italic r:id="rId37"/>
      <p:boldItalic r:id="rId38"/>
    </p:embeddedFont>
    <p:embeddedFont>
      <p:font typeface="Montserrat" panose="00000500000000000000" pitchFamily="2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47" y="4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9.fntdata"/></Relationships>
</file>

<file path=ppt/media/image1.pn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772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54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227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566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819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598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87115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771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7540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497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015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6110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992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135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724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4822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05656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22777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5876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12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0425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9324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312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5473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620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276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869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5670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456571" y="17823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Cypress Tutorial</a:t>
            </a:r>
            <a:endParaRPr dirty="0"/>
          </a:p>
        </p:txBody>
      </p:sp>
      <p:sp>
        <p:nvSpPr>
          <p:cNvPr id="10" name="Google Shape;134;p13">
            <a:extLst>
              <a:ext uri="{FF2B5EF4-FFF2-40B4-BE49-F238E27FC236}">
                <a16:creationId xmlns:a16="http://schemas.microsoft.com/office/drawing/2014/main" id="{F05DAC1A-39FE-49A1-9061-02A7DEC85C50}"/>
              </a:ext>
            </a:extLst>
          </p:cNvPr>
          <p:cNvSpPr txBox="1">
            <a:spLocks/>
          </p:cNvSpPr>
          <p:nvPr/>
        </p:nvSpPr>
        <p:spPr>
          <a:xfrm>
            <a:off x="6126479" y="3937972"/>
            <a:ext cx="2926431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By: Mohammad Monfared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Ancestors: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902442" y="201838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6" y="140402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68166" y="321530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parentsUntil()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55145" y="399063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parentsUntil(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0E02079D-D26F-48F2-88F0-FEFCB9C5983B}"/>
              </a:ext>
            </a:extLst>
          </p:cNvPr>
          <p:cNvSpPr txBox="1">
            <a:spLocks/>
          </p:cNvSpPr>
          <p:nvPr/>
        </p:nvSpPr>
        <p:spPr>
          <a:xfrm>
            <a:off x="902442" y="257195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1688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Descendant: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find(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5" y="144704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find()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7983" y="27770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within()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within(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() =&gt; {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&lt;code&gt;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} 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0988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Index: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04877" y="172188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eq(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3EA242D1-B6A1-42F7-9089-66256DCCB198}"/>
              </a:ext>
            </a:extLst>
          </p:cNvPr>
          <p:cNvSpPr txBox="1">
            <a:spLocks/>
          </p:cNvSpPr>
          <p:nvPr/>
        </p:nvSpPr>
        <p:spPr>
          <a:xfrm>
            <a:off x="904878" y="25004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first()</a:t>
            </a:r>
            <a:endParaRPr lang="en-US" sz="2400" dirty="0"/>
          </a:p>
        </p:txBody>
      </p:sp>
      <p:sp>
        <p:nvSpPr>
          <p:cNvPr id="13" name="Google Shape;141;p14">
            <a:extLst>
              <a:ext uri="{FF2B5EF4-FFF2-40B4-BE49-F238E27FC236}">
                <a16:creationId xmlns:a16="http://schemas.microsoft.com/office/drawing/2014/main" id="{EDCC3718-3693-4A14-84BF-7C9CD689404B}"/>
              </a:ext>
            </a:extLst>
          </p:cNvPr>
          <p:cNvSpPr txBox="1">
            <a:spLocks/>
          </p:cNvSpPr>
          <p:nvPr/>
        </p:nvSpPr>
        <p:spPr>
          <a:xfrm>
            <a:off x="904878" y="327901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last()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9193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Filter: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9621A27-0DAC-4792-AB0C-6F02DE2972B6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filter(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FEFFF845-18C5-42B8-BCA9-D1D4D355B268}"/>
              </a:ext>
            </a:extLst>
          </p:cNvPr>
          <p:cNvSpPr txBox="1">
            <a:spLocks/>
          </p:cNvSpPr>
          <p:nvPr/>
        </p:nvSpPr>
        <p:spPr>
          <a:xfrm>
            <a:off x="813103" y="290309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not(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55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Traversal: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.closest(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.next(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.nextAll(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.nextUntill(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620144" y="1506673"/>
            <a:ext cx="3556416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.prev(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.prevAll(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.prevUntill(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53001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Mouse &amp; Keyboard Actions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080677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683442" y="2611289"/>
            <a:ext cx="508179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Basic 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4462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TEXT{enter}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{shift}TEXT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(“{backspace}{home}{del}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Sequences: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9865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clear()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}{backspace}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rgbClr val="FFFF00"/>
                </a:solidFill>
              </a:rPr>
              <a:t>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Clear Input: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4997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43207" y="2192407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{delay: 100}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4586" y="146660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Delay: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69969C4A-E786-4839-951E-CA1D6B802624}"/>
              </a:ext>
            </a:extLst>
          </p:cNvPr>
          <p:cNvSpPr txBox="1">
            <a:spLocks/>
          </p:cNvSpPr>
          <p:nvPr/>
        </p:nvSpPr>
        <p:spPr>
          <a:xfrm>
            <a:off x="1110078" y="3840082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{repeat(4)}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1912197-B2F9-4C91-BAD5-CE874077D08B}"/>
              </a:ext>
            </a:extLst>
          </p:cNvPr>
          <p:cNvSpPr txBox="1">
            <a:spLocks/>
          </p:cNvSpPr>
          <p:nvPr/>
        </p:nvSpPr>
        <p:spPr>
          <a:xfrm>
            <a:off x="504586" y="312494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Repeat: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661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What is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956441" y="1756736"/>
            <a:ext cx="7327407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/>
              <a:t>Cypress is a testing framework based on JavaScript that can test anything runs on a web browser. </a:t>
            </a:r>
            <a:br>
              <a:rPr lang="en-US" sz="2800" dirty="0"/>
            </a:br>
            <a:r>
              <a:rPr lang="en-US" sz="2800" dirty="0"/>
              <a:t>We can use JavaScript or TypeScript in Cypress.  </a:t>
            </a:r>
            <a:endParaRPr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Mouse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Double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Right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Hover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3656048" y="1533723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Long Press (Click and Hold)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Drag &amp; Drop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Drag &amp; Drop by offset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8-  </a:t>
            </a:r>
            <a:r>
              <a:rPr lang="en-US" sz="2400" b="1" dirty="0">
                <a:solidFill>
                  <a:srgbClr val="FFFF00"/>
                </a:solidFill>
              </a:rPr>
              <a:t>Scroll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4122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S04: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Asynchronous | .then()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421018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686" y="202229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bg1"/>
                </a:solidFill>
              </a:rPr>
              <a:t>What is Promise?</a:t>
            </a:r>
          </a:p>
        </p:txBody>
      </p:sp>
    </p:spTree>
    <p:extLst>
      <p:ext uri="{BB962C8B-B14F-4D97-AF65-F5344CB8AC3E}">
        <p14:creationId xmlns:p14="http://schemas.microsoft.com/office/powerpoint/2010/main" val="4237984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183034-AE32-4B23-9865-3D4F6B759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657" y="1464364"/>
            <a:ext cx="4839571" cy="31120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A63795-7A1F-4607-AD36-87C2266ED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781" y="1464364"/>
            <a:ext cx="4019143" cy="3014357"/>
          </a:xfrm>
          <a:prstGeom prst="rect">
            <a:avLst/>
          </a:prstGeom>
        </p:spPr>
      </p:pic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sp>
        <p:nvSpPr>
          <p:cNvPr id="16" name="Google Shape;141;p14">
            <a:extLst>
              <a:ext uri="{FF2B5EF4-FFF2-40B4-BE49-F238E27FC236}">
                <a16:creationId xmlns:a16="http://schemas.microsoft.com/office/drawing/2014/main" id="{07541F1A-7BA8-4184-B5E3-2571F1E4BDFE}"/>
              </a:ext>
            </a:extLst>
          </p:cNvPr>
          <p:cNvSpPr txBox="1">
            <a:spLocks/>
          </p:cNvSpPr>
          <p:nvPr/>
        </p:nvSpPr>
        <p:spPr>
          <a:xfrm>
            <a:off x="1756968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7" name="Google Shape;141;p14">
            <a:extLst>
              <a:ext uri="{FF2B5EF4-FFF2-40B4-BE49-F238E27FC236}">
                <a16:creationId xmlns:a16="http://schemas.microsoft.com/office/drawing/2014/main" id="{5D1CB14B-A143-44C1-99C8-321C5B785E1E}"/>
              </a:ext>
            </a:extLst>
          </p:cNvPr>
          <p:cNvSpPr txBox="1">
            <a:spLocks/>
          </p:cNvSpPr>
          <p:nvPr/>
        </p:nvSpPr>
        <p:spPr>
          <a:xfrm>
            <a:off x="6206385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Async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4508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C6888-C80D-4EC2-8F80-ADA4A882B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068" y="1458244"/>
            <a:ext cx="6347169" cy="331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162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.then()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03659" y="2555796"/>
            <a:ext cx="758645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{ </a:t>
            </a:r>
            <a:r>
              <a:rPr lang="en-US" sz="2800" dirty="0">
                <a:solidFill>
                  <a:schemeClr val="bg1"/>
                </a:solidFill>
              </a:rPr>
              <a:t>code block </a:t>
            </a:r>
            <a:r>
              <a:rPr lang="en-US" sz="2800" dirty="0">
                <a:solidFill>
                  <a:srgbClr val="00B0F0"/>
                </a:solidFill>
              </a:rPr>
              <a:t>}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1273" y="162581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9A6B53DA-4E0E-4EFF-825A-E125FCFE8C37}"/>
              </a:ext>
            </a:extLst>
          </p:cNvPr>
          <p:cNvSpPr txBox="1">
            <a:spLocks/>
          </p:cNvSpPr>
          <p:nvPr/>
        </p:nvSpPr>
        <p:spPr>
          <a:xfrm>
            <a:off x="1103660" y="3256362"/>
            <a:ext cx="7530131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</a:t>
            </a:r>
            <a:r>
              <a:rPr lang="en-US" sz="2800" dirty="0">
                <a:solidFill>
                  <a:schemeClr val="bg1"/>
                </a:solidFill>
              </a:rPr>
              <a:t>function()</a:t>
            </a:r>
            <a:r>
              <a:rPr lang="en-US" sz="2800" dirty="0">
                <a:solidFill>
                  <a:srgbClr val="00B0F0"/>
                </a:solidFill>
              </a:rPr>
              <a:t>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786384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 of .then():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Handle JS Promises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Extract Values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Debugging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Aliases ( </a:t>
            </a:r>
            <a:r>
              <a:rPr lang="en-US" sz="2400" b="1" dirty="0">
                <a:solidFill>
                  <a:schemeClr val="bg1"/>
                </a:solidFill>
              </a:rPr>
              <a:t>.as()</a:t>
            </a:r>
            <a:r>
              <a:rPr lang="en-US" sz="2400" b="1" dirty="0">
                <a:solidFill>
                  <a:srgbClr val="FFFF00"/>
                </a:solidFill>
              </a:rPr>
              <a:t> 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6468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03913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Checkbox / Radio Button / Switch / Dropdown / Chips </a:t>
            </a:r>
          </a:p>
        </p:txBody>
      </p:sp>
    </p:spTree>
    <p:extLst>
      <p:ext uri="{BB962C8B-B14F-4D97-AF65-F5344CB8AC3E}">
        <p14:creationId xmlns:p14="http://schemas.microsoft.com/office/powerpoint/2010/main" val="1688962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2146851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check()</a:t>
            </a:r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033329BF-6C08-145C-21FD-30B7B8B6EB1C}"/>
              </a:ext>
            </a:extLst>
          </p:cNvPr>
          <p:cNvSpPr txBox="1">
            <a:spLocks/>
          </p:cNvSpPr>
          <p:nvPr/>
        </p:nvSpPr>
        <p:spPr>
          <a:xfrm>
            <a:off x="1125090" y="3049439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 </a:t>
            </a:r>
            <a:r>
              <a:rPr lang="en-US" sz="3200" dirty="0">
                <a:solidFill>
                  <a:srgbClr val="00B0F0"/>
                </a:solidFill>
              </a:rPr>
              <a:t>[‘val1’, ‘val2’] </a:t>
            </a:r>
            <a:r>
              <a:rPr lang="en-US" sz="32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433046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1828037"/>
            <a:ext cx="7929458" cy="3092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  <a:endParaRPr lang="fa-IR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57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Why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709681"/>
            <a:ext cx="8945387" cy="4015391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Open Source and Free with big community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Faster than Selenium – Interact with browser session directly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Can be used by QAs and Developers (Unit/Integration/E2E tests)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Time Travel – Getting Snap shot of all actions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Debuggability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Automatic wait for assertions</a:t>
            </a:r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Intercept / Spy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Real time reloads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Cypress dashboard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Screenshots and Video Records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Robust documentation </a:t>
            </a:r>
          </a:p>
          <a:p>
            <a:pPr marL="0" indent="0">
              <a:spcAft>
                <a:spcPts val="1200"/>
              </a:spcAft>
              <a:buNone/>
            </a:pPr>
            <a:endParaRPr lang="en-US" sz="1400" dirty="0"/>
          </a:p>
          <a:p>
            <a:pPr marL="0" indent="0">
              <a:spcAft>
                <a:spcPts val="1200"/>
              </a:spcAft>
              <a:buNone/>
            </a:pP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69670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Drop Down / Chips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52265" y="207871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‘option value’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Native HTML select Tag: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3581451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Other types / Chips: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952263" y="3990889"/>
            <a:ext cx="7586453" cy="1107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(#option).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985395" y="2566462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‘Text’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952264" y="3033256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50"/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76911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Limits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580055"/>
            <a:ext cx="8945387" cy="4145017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XPath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Safari / (Supported Browsers: Chrome, Firefox, Edge, Electron 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IDE Debug is not supported. Pause and debug on checkpoints is not possible 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keep user Auth state and Login Info by default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Async/Await approach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Problem with CI/CD integration on third-party hosted agents.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You have to add a lot of dependencies and plugins to support all your test scenarios.</a:t>
            </a: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877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Commands</a:t>
            </a:r>
            <a:endParaRPr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DB7D51-2C67-409E-B6CB-8CB29413E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99" y="1431163"/>
            <a:ext cx="3333168" cy="3445637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59413C-83F9-441E-BC48-CBEA5C79E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27062" y="1958428"/>
            <a:ext cx="4209338" cy="2520322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Project Initialize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A15C9A4-B449-4D86-9D34-F13EDFD36C8B}"/>
              </a:ext>
            </a:extLst>
          </p:cNvPr>
          <p:cNvSpPr txBox="1">
            <a:spLocks/>
          </p:cNvSpPr>
          <p:nvPr/>
        </p:nvSpPr>
        <p:spPr>
          <a:xfrm>
            <a:off x="4127062" y="2339695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Install Cypress in project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3445B3-0B43-43E8-AA12-85D5F6AA5B68}"/>
              </a:ext>
            </a:extLst>
          </p:cNvPr>
          <p:cNvSpPr txBox="1">
            <a:spLocks/>
          </p:cNvSpPr>
          <p:nvPr/>
        </p:nvSpPr>
        <p:spPr>
          <a:xfrm>
            <a:off x="4127062" y="2761861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Check version of installed Cypress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1F26A49C-78E9-41EE-82A6-44295735584A}"/>
              </a:ext>
            </a:extLst>
          </p:cNvPr>
          <p:cNvSpPr txBox="1">
            <a:spLocks/>
          </p:cNvSpPr>
          <p:nvPr/>
        </p:nvSpPr>
        <p:spPr>
          <a:xfrm>
            <a:off x="4127062" y="3218589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Open Cypress GUI (and Initialize on first time)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10AEE5B1-0B2A-4E3E-96B1-32AC3DA1ACA6}"/>
              </a:ext>
            </a:extLst>
          </p:cNvPr>
          <p:cNvSpPr txBox="1">
            <a:spLocks/>
          </p:cNvSpPr>
          <p:nvPr/>
        </p:nvSpPr>
        <p:spPr>
          <a:xfrm>
            <a:off x="4127061" y="3675317"/>
            <a:ext cx="4694621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(headless by default)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3D6B7A68-3455-4A5E-A611-2284E017386F}"/>
              </a:ext>
            </a:extLst>
          </p:cNvPr>
          <p:cNvSpPr txBox="1">
            <a:spLocks/>
          </p:cNvSpPr>
          <p:nvPr/>
        </p:nvSpPr>
        <p:spPr>
          <a:xfrm>
            <a:off x="4127062" y="4056584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with showing browser</a:t>
            </a:r>
          </a:p>
        </p:txBody>
      </p:sp>
    </p:spTree>
    <p:extLst>
      <p:ext uri="{BB962C8B-B14F-4D97-AF65-F5344CB8AC3E}">
        <p14:creationId xmlns:p14="http://schemas.microsoft.com/office/powerpoint/2010/main" val="358433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S02: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Locate Elements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999493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S02 – Basic Syntax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694800" y="1717200"/>
            <a:ext cx="6973200" cy="1357200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CSS SELECTOR</a:t>
            </a:r>
            <a:r>
              <a:rPr lang="en-US" sz="3200" dirty="0"/>
              <a:t>)   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// Element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CDE7C91B-CF2F-4043-8C02-F62D1F849C07}"/>
              </a:ext>
            </a:extLst>
          </p:cNvPr>
          <p:cNvSpPr txBox="1">
            <a:spLocks/>
          </p:cNvSpPr>
          <p:nvPr/>
        </p:nvSpPr>
        <p:spPr>
          <a:xfrm>
            <a:off x="694800" y="2824307"/>
            <a:ext cx="5322143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(selector, 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3200" dirty="0"/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E838BF55-9DA9-47DD-8593-1DD10D7449E7}"/>
              </a:ext>
            </a:extLst>
          </p:cNvPr>
          <p:cNvSpPr txBox="1">
            <a:spLocks/>
          </p:cNvSpPr>
          <p:nvPr/>
        </p:nvSpPr>
        <p:spPr>
          <a:xfrm>
            <a:off x="694800" y="3984617"/>
            <a:ext cx="7567200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  <a:r>
              <a:rPr lang="en-US" sz="3200" dirty="0">
                <a:solidFill>
                  <a:srgbClr val="FFFF00"/>
                </a:solidFill>
              </a:rPr>
              <a:t>.contains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67068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37624" y="192124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99695" y="14022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children()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9696" y="322225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9EFFF044-6D51-4742-BC04-BFE7D7C9A005}"/>
              </a:ext>
            </a:extLst>
          </p:cNvPr>
          <p:cNvSpPr txBox="1">
            <a:spLocks/>
          </p:cNvSpPr>
          <p:nvPr/>
        </p:nvSpPr>
        <p:spPr>
          <a:xfrm>
            <a:off x="872660" y="386097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249302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7C42C801-B5CC-4AB8-8608-CBFCF6EC6902}"/>
              </a:ext>
            </a:extLst>
          </p:cNvPr>
          <p:cNvSpPr txBox="1">
            <a:spLocks/>
          </p:cNvSpPr>
          <p:nvPr/>
        </p:nvSpPr>
        <p:spPr>
          <a:xfrm>
            <a:off x="872657" y="43339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4309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1119" y="234816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7" y="166065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3- siblings()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309688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7650796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4004</TotalTime>
  <Words>985</Words>
  <Application>Microsoft Office PowerPoint</Application>
  <PresentationFormat>On-screen Show (16:9)</PresentationFormat>
  <Paragraphs>171</Paragraphs>
  <Slides>30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Montserrat</vt:lpstr>
      <vt:lpstr>Microsoft JhengHei UI</vt:lpstr>
      <vt:lpstr>Lato</vt:lpstr>
      <vt:lpstr>Arial</vt:lpstr>
      <vt:lpstr>Focus</vt:lpstr>
      <vt:lpstr>Cypress Tutorial</vt:lpstr>
      <vt:lpstr>What is Cypress?</vt:lpstr>
      <vt:lpstr>Why Cypress?</vt:lpstr>
      <vt:lpstr>Limits</vt:lpstr>
      <vt:lpstr>Commands</vt:lpstr>
      <vt:lpstr>Cypress Tutorial S02:   Locate Elements</vt:lpstr>
      <vt:lpstr>S02 – Basic Syntax</vt:lpstr>
      <vt:lpstr>Relatives:</vt:lpstr>
      <vt:lpstr>Relatives:</vt:lpstr>
      <vt:lpstr>Ancestors:</vt:lpstr>
      <vt:lpstr>Descendant:</vt:lpstr>
      <vt:lpstr>Index:</vt:lpstr>
      <vt:lpstr>Filter:</vt:lpstr>
      <vt:lpstr>Traversal:</vt:lpstr>
      <vt:lpstr>Cypress Tutorial S03:   Mouse &amp; Keyboard Actions</vt:lpstr>
      <vt:lpstr>Keyboard Actions:</vt:lpstr>
      <vt:lpstr>Keyboard Actions:</vt:lpstr>
      <vt:lpstr>Keyboard Actions:</vt:lpstr>
      <vt:lpstr>Keyboard Actions:</vt:lpstr>
      <vt:lpstr>Mouse Actions:</vt:lpstr>
      <vt:lpstr>Cypress Tutorial S04:   Asynchronous | .then()</vt:lpstr>
      <vt:lpstr>What is Promise?</vt:lpstr>
      <vt:lpstr>Sync and Async</vt:lpstr>
      <vt:lpstr>Sync and Async</vt:lpstr>
      <vt:lpstr>.then()</vt:lpstr>
      <vt:lpstr>Usages of .then():</vt:lpstr>
      <vt:lpstr>Cypress Tutorial S05:   Interact with Elements 1</vt:lpstr>
      <vt:lpstr>Checkbox / Radio Button / Switch</vt:lpstr>
      <vt:lpstr>Checkbox / Radio Button / Switch</vt:lpstr>
      <vt:lpstr>Drop Down / Chips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Cypress Tutorial</dc:title>
  <dc:creator>Mohammad Monfared</dc:creator>
  <cp:lastModifiedBy>Mohammad Monfared</cp:lastModifiedBy>
  <cp:revision>20</cp:revision>
  <dcterms:modified xsi:type="dcterms:W3CDTF">2022-05-07T19:03:46Z</dcterms:modified>
</cp:coreProperties>
</file>